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6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5" r:id="rId19"/>
    <p:sldId id="274" r:id="rId20"/>
    <p:sldId id="273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8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00FFFF"/>
    <a:srgbClr val="FFCCFF"/>
    <a:srgbClr val="FFFF99"/>
    <a:srgbClr val="FFFFFF"/>
    <a:srgbClr val="039EBD"/>
    <a:srgbClr val="CCFF33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4" autoAdjust="0"/>
    <p:restoredTop sz="94660"/>
  </p:normalViewPr>
  <p:slideViewPr>
    <p:cSldViewPr>
      <p:cViewPr varScale="1">
        <p:scale>
          <a:sx n="69" d="100"/>
          <a:sy n="69" d="100"/>
        </p:scale>
        <p:origin x="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6206E-8461-437C-82FE-F04310B0CD1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914D-FE32-4047-BFC4-68F306B9C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2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914D-FE32-4047-BFC4-68F306B9CF7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914D-FE32-4047-BFC4-68F306B9CF7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MirPt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535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45224"/>
            <a:ext cx="6400800" cy="93610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MirPtits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MirPtits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6;&#1077;&#1085;&#1100;%20&#1087;&#1090;&#1080;&#1094;\&#1057;&#1074;&#1086;&#1103;%20&#1080;&#1075;&#1088;&#1072;%20&#1052;&#1077;&#1078;&#1076;&#1091;&#1085;&#1072;&#1088;&#1086;&#1076;&#1085;&#1099;&#1081;%20&#1076;&#1077;&#1085;&#1100;%20&#1087;&#1090;&#1080;&#1094;\&#1082;&#1086;&#1090;%20&#1074;%20&#1084;&#1077;&#1096;&#1082;&#1077;.mp3" TargetMode="External"/><Relationship Id="rId6" Type="http://schemas.openxmlformats.org/officeDocument/2006/relationships/slide" Target="slide5.xml"/><Relationship Id="rId5" Type="http://schemas.openxmlformats.org/officeDocument/2006/relationships/slide" Target="slide1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6;&#1077;&#1085;&#1100;%20&#1087;&#1090;&#1080;&#1094;\&#1057;&#1074;&#1086;&#1103;%20&#1080;&#1075;&#1088;&#1072;%20&#1052;&#1077;&#1078;&#1076;&#1091;&#1085;&#1072;&#1088;&#1086;&#1076;&#1085;&#1099;&#1081;%20&#1076;&#1077;&#1085;&#1100;%20&#1087;&#1090;&#1080;&#1094;\&#1092;&#1080;&#1083;&#1080;&#1085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6;&#1077;&#1085;&#1100;%20&#1087;&#1090;&#1080;&#1094;\&#1057;&#1074;&#1086;&#1103;%20&#1080;&#1075;&#1088;&#1072;%20&#1052;&#1077;&#1078;&#1076;&#1091;&#1085;&#1072;&#1088;&#1086;&#1076;&#1085;&#1099;&#1081;%20&#1076;&#1077;&#1085;&#1100;%20&#1087;&#1090;&#1080;&#1094;\&#1089;&#1080;&#1079;&#1072;&#1103;%20&#1095;&#1072;&#1081;&#1082;&#1072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6;&#1077;&#1085;&#1100;%20&#1087;&#1090;&#1080;&#1094;\&#1057;&#1074;&#1086;&#1103;%20&#1080;&#1075;&#1088;&#1072;%20&#1052;&#1077;&#1078;&#1076;&#1091;&#1085;&#1072;&#1088;&#1086;&#1076;&#1085;&#1099;&#1081;%20&#1076;&#1077;&#1085;&#1100;%20&#1087;&#1090;&#1080;&#1094;\&#1089;&#1086;&#1083;&#1086;&#1074;&#1100;&#1080;&#1085;&#1099;&#1077;%20&#1090;&#1088;&#1077;&#1083;&#1080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6;&#1077;&#1085;&#1100;%20&#1087;&#1090;&#1080;&#1094;\&#1057;&#1074;&#1086;&#1103;%20&#1080;&#1075;&#1088;&#1072;%20&#1052;&#1077;&#1078;&#1076;&#1091;&#1085;&#1072;&#1088;&#1086;&#1076;&#1085;&#1099;&#1081;%20&#1076;&#1077;&#1085;&#1100;%20&#1087;&#1090;&#1080;&#1094;\&#1075;&#1083;&#1091;&#1093;&#1072;&#1088;&#1100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6;&#1077;&#1085;&#1100;%20&#1087;&#1090;&#1080;&#1094;\&#1057;&#1074;&#1086;&#1103;%20&#1080;&#1075;&#1088;&#1072;%20&#1052;&#1077;&#1078;&#1076;&#1091;&#1085;&#1072;&#1088;&#1086;&#1076;&#1085;&#1099;&#1081;%20&#1076;&#1077;&#1085;&#1100;%20&#1087;&#1090;&#1080;&#1094;\&#1082;&#1086;&#1088;&#1096;&#1091;&#1085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6;&#1077;&#1085;&#1100;%20&#1087;&#1090;&#1080;&#1094;\&#1057;&#1074;&#1086;&#1103;%20&#1080;&#1075;&#1088;&#1072;%20&#1052;&#1077;&#1078;&#1076;&#1091;&#1085;&#1072;&#1088;&#1086;&#1076;&#1085;&#1099;&#1081;%20&#1076;&#1077;&#1085;&#1100;%20&#1087;&#1090;&#1080;&#1094;\&#1082;&#1086;&#1090;%20&#1074;%20&#1084;&#1077;&#1096;&#1082;&#1077;.mp3" TargetMode="External"/><Relationship Id="rId6" Type="http://schemas.openxmlformats.org/officeDocument/2006/relationships/image" Target="../media/image18.jpeg"/><Relationship Id="rId5" Type="http://schemas.openxmlformats.org/officeDocument/2006/relationships/slide" Target="slide1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altourism.ru/index.php/information/hunting-in-the-urals/red-book-hunter" TargetMode="External"/><Relationship Id="rId3" Type="http://schemas.openxmlformats.org/officeDocument/2006/relationships/hyperlink" Target="http://birdsrussia.ru/news/dlya-lyubiteley-nablyudeniy-za-ptitsami/ptitsey-2017-goda-v-rossii-stala-burogolovaya-gaichka/" TargetMode="External"/><Relationship Id="rId7" Type="http://schemas.openxmlformats.org/officeDocument/2006/relationships/hyperlink" Target="http://www.7gy.ru/shkola/okruzhajuschii-mir/888-narodnye-primety-o-pogode.html" TargetMode="External"/><Relationship Id="rId2" Type="http://schemas.openxmlformats.org/officeDocument/2006/relationships/hyperlink" Target="http://pozdravok.ru/pozdravleniya/prazdniki/den-pt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rawayworld.net/narodnye-primety-predskazyvayushhie-pogodu-po-vremenam-goda-i-v-prazdniki/" TargetMode="External"/><Relationship Id="rId5" Type="http://schemas.openxmlformats.org/officeDocument/2006/relationships/hyperlink" Target="http://boshsoz.com/nauka/32594-samy-e-udivitel-ny-e-pticzy" TargetMode="External"/><Relationship Id="rId10" Type="http://schemas.openxmlformats.org/officeDocument/2006/relationships/hyperlink" Target="https://yandex.ru/search/?text=%D0%BF%D1%82%D0%B8%D1%86%D1%8B%20%D0%BA%D0%B0%D1%80%D1%82%D0%B8%D0%BD%D0%BA%D0%B8&amp;lr=20243" TargetMode="External"/><Relationship Id="rId4" Type="http://schemas.openxmlformats.org/officeDocument/2006/relationships/hyperlink" Target="http://&#1083;&#1072;&#1076;&#1098;.&#1088;&#1092;/kakie-ptitsy-priletayut-k-nam-pervymi-vesnoj-vestniki-vesny%20/" TargetMode="External"/><Relationship Id="rId9" Type="http://schemas.openxmlformats.org/officeDocument/2006/relationships/hyperlink" Target="https://yandex.ru/search/?text=%D0%B3%D0%BE%D0%BB%D0%BE%D1%81%D0%B0%20%D0%BF%D1%82%D0%B8%D1%86%20%D1%81%D0%BA%D0%B0%D1%87%D0%B0%D1%82%D1%8C%20%D0%B1%D0%B5%D1%81%D0%BF%D0%BB%D0%B0%D1%82%D0%BD%D0%BE%20mp3&amp;lr=2024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6;&#1077;&#1085;&#1100;%20&#1087;&#1090;&#1080;&#1094;\&#1057;&#1074;&#1086;&#1103;%20&#1080;&#1075;&#1088;&#1072;%20&#1052;&#1077;&#1078;&#1076;&#1091;&#1085;&#1072;&#1088;&#1086;&#1076;&#1085;&#1099;&#1081;%20&#1076;&#1077;&#1085;&#1100;%20&#1087;&#1090;&#1080;&#1094;\&#1089;&#1074;&#1086;&#1103;%20&#1080;&#1075;&#1088;&#1072;%20&#1079;&#1072;&#1089;&#1090;&#1072;&#1074;&#1082;&#1072;.mp3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2" Type="http://schemas.openxmlformats.org/officeDocument/2006/relationships/slide" Target="slide6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ПРИРОДА\Мир птиц\MirPtits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0"/>
            <a:ext cx="7286644" cy="7232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Птички песни о счастье поют,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Дарят много прекрасных минут,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Жизнь становится сразу светлей,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Если песню поет соловей!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Ах, какие красивые птички: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Сойки, голуби, совы, синички!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Всех мы любим и всех обожаем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 с Днем птиц от души поздравляем!</a:t>
            </a:r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32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215082"/>
            <a:ext cx="328036" cy="399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Самая страшная в мире птица.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Единственный представитель своего рода.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Это самый крупный и ярко окрашенный вид птицы. Размеры взрослой особи 50 см. 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Своим названием обязана форме головы и шеи, напоминающей голову грифа.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Рисунок 28" descr="http://farm8.staticflickr.com/7141/6404798209_2cc640a889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765">
            <a:off x="59950" y="3880859"/>
            <a:ext cx="3625570" cy="23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43306" y="6000768"/>
            <a:ext cx="1774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Подсказка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8249" y="4500570"/>
            <a:ext cx="31563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грифовая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цесарка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57148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50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5808" y="0"/>
            <a:ext cx="4294574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Самые удивительные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птицы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86842" y="6286520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Существует примета, по которой, весенний прилёт этой птицы означает, что через месяц сойдёт снег. Прилетают они в марте</a:t>
            </a:r>
            <a:r>
              <a:rPr lang="ru-RU" sz="2800" b="1" dirty="0" smtClean="0">
                <a:solidFill>
                  <a:srgbClr val="A50021"/>
                </a:solidFill>
              </a:rPr>
              <a:t>.</a:t>
            </a:r>
            <a:endParaRPr lang="ru-RU" sz="2800" b="1" dirty="0">
              <a:solidFill>
                <a:srgbClr val="A50021"/>
              </a:solidFill>
            </a:endParaRPr>
          </a:p>
        </p:txBody>
      </p:sp>
      <p:pic>
        <p:nvPicPr>
          <p:cNvPr id="5122" name="Picture 2" descr="C:\Users\Mama\Desktop\Pervaya-ptitsa-priletela-vesnoj-gr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667124" cy="1833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15140" y="35716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500702"/>
            <a:ext cx="1774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A50021"/>
                </a:solidFill>
              </a:rPr>
              <a:t>Подсказка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4143380"/>
            <a:ext cx="229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</a:t>
            </a:r>
            <a:r>
              <a:rPr lang="ru-RU" sz="2800" b="1" i="1" dirty="0" smtClean="0">
                <a:solidFill>
                  <a:srgbClr val="A50021"/>
                </a:solidFill>
              </a:rPr>
              <a:t>: грачи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4152" y="285728"/>
            <a:ext cx="3153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Вестники весны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286520"/>
            <a:ext cx="328036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786578" y="42860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 каких птицах идёт  речь?</a:t>
            </a:r>
          </a:p>
          <a:p>
            <a:r>
              <a:rPr lang="ru-RU" sz="2800" b="1" dirty="0" smtClean="0">
                <a:solidFill>
                  <a:srgbClr val="A50021"/>
                </a:solidFill>
              </a:rPr>
              <a:t>    Один из первых вестников весны. Прилетают к нам уже в феврале или в марте. Только немного теплеет, как самцы появляются возле гнёзд и начинают петь. </a:t>
            </a:r>
          </a:p>
          <a:p>
            <a:r>
              <a:rPr lang="ru-RU" sz="2800" b="1" dirty="0" smtClean="0">
                <a:solidFill>
                  <a:srgbClr val="A50021"/>
                </a:solidFill>
              </a:rPr>
              <a:t>   Гнездо строит самка. Самец помогает ей лишь символически, изредка принося «стройматериал».</a:t>
            </a:r>
            <a:r>
              <a:rPr lang="ru-RU" sz="2800" dirty="0" smtClean="0"/>
              <a:t>     </a:t>
            </a:r>
          </a:p>
          <a:p>
            <a:r>
              <a:rPr lang="ru-RU" sz="2800" b="1" dirty="0" smtClean="0">
                <a:solidFill>
                  <a:srgbClr val="A50021"/>
                </a:solidFill>
              </a:rPr>
              <a:t>    Сидя на ветке,  по утрам и вечерам напевает звонкие песни. И каких только перепевов не услышишь в его песне. Он умеет имитировать голоса </a:t>
            </a:r>
          </a:p>
          <a:p>
            <a:r>
              <a:rPr lang="ru-RU" sz="2800" b="1" dirty="0" smtClean="0">
                <a:solidFill>
                  <a:srgbClr val="A50021"/>
                </a:solidFill>
              </a:rPr>
              <a:t>множества птиц и не только птиц. </a:t>
            </a:r>
          </a:p>
          <a:p>
            <a:endParaRPr lang="ru-RU" sz="2800" b="1" dirty="0" smtClean="0">
              <a:solidFill>
                <a:srgbClr val="A50021"/>
              </a:solidFill>
            </a:endParaRPr>
          </a:p>
          <a:p>
            <a:endParaRPr lang="ru-RU" sz="2800" b="1" dirty="0">
              <a:solidFill>
                <a:srgbClr val="A50021"/>
              </a:solidFill>
            </a:endParaRPr>
          </a:p>
        </p:txBody>
      </p:sp>
      <p:pic>
        <p:nvPicPr>
          <p:cNvPr id="2050" name="Picture 2" descr="C:\Users\Mama\Desktop\skvore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429132"/>
            <a:ext cx="2020459" cy="18814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5857892"/>
            <a:ext cx="264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ОТВЕТ: </a:t>
            </a:r>
            <a:r>
              <a:rPr lang="ru-RU" sz="2800" b="1" i="1" dirty="0" smtClean="0">
                <a:solidFill>
                  <a:srgbClr val="A50021"/>
                </a:solidFill>
              </a:rPr>
              <a:t>скворцы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14290"/>
            <a:ext cx="3153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Вестники весны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86842" y="6286520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29454" y="428604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30 баллов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jiri-bohdal.com/cejka-chocholata/39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4179123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357298"/>
            <a:ext cx="5596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</a:rPr>
              <a:t>Как называется  эта птица?</a:t>
            </a:r>
            <a:endParaRPr lang="ru-RU" sz="3600" b="1" dirty="0">
              <a:solidFill>
                <a:srgbClr val="A5002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143116"/>
            <a:ext cx="4429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Прилетают в конце февраля – начале марта. Селятся у воды, по берегам ручьёв и рек. Очень красиво летает: круто поворачивает в полёте, низко опускается, резко взмывает вверх или плавно летит над водой, медленно взмахивая крыльями.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500702"/>
            <a:ext cx="232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</a:t>
            </a:r>
            <a:r>
              <a:rPr lang="ru-RU" sz="2800" b="1" i="1" dirty="0" smtClean="0">
                <a:solidFill>
                  <a:srgbClr val="A50021"/>
                </a:solidFill>
              </a:rPr>
              <a:t>: чибис 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929330"/>
            <a:ext cx="18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A50021"/>
                </a:solidFill>
              </a:rPr>
              <a:t>Подсказка 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5656" y="357166"/>
            <a:ext cx="3153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Вестники весны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215082"/>
            <a:ext cx="256598" cy="399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643702" y="42860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12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</a:rPr>
              <a:t>Какая певчая птица прилетает в марте?</a:t>
            </a:r>
            <a:endParaRPr lang="ru-RU" sz="3600" b="1" dirty="0">
              <a:solidFill>
                <a:srgbClr val="A5002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54500"/>
            <a:ext cx="6072230" cy="446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00826" y="5857892"/>
            <a:ext cx="182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A50021"/>
                </a:solidFill>
              </a:rPr>
              <a:t>Подсказка</a:t>
            </a:r>
            <a:r>
              <a:rPr lang="ru-RU" i="1" dirty="0" smtClean="0">
                <a:solidFill>
                  <a:srgbClr val="A50021"/>
                </a:solidFill>
              </a:rPr>
              <a:t> </a:t>
            </a:r>
            <a:endParaRPr lang="ru-RU" i="1" dirty="0">
              <a:solidFill>
                <a:srgbClr val="A500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3429000"/>
            <a:ext cx="2025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ОТВЕТ:</a:t>
            </a:r>
          </a:p>
          <a:p>
            <a:r>
              <a:rPr lang="ru-RU" sz="2800" b="1" i="1" dirty="0" smtClean="0">
                <a:solidFill>
                  <a:srgbClr val="A50021"/>
                </a:solidFill>
              </a:rPr>
              <a:t>жаворонок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87028" y="357166"/>
            <a:ext cx="3153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Вестники весны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т в меш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3714752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6578" y="42860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50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10106162_1196417962_64993_1024_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9144000" cy="53296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428604"/>
            <a:ext cx="265361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hlinkClick r:id="rId5" action="ppaction://hlinksldjump"/>
              </a:rPr>
              <a:t>«</a:t>
            </a:r>
            <a:r>
              <a:rPr lang="ru-RU" sz="2800" dirty="0" smtClean="0">
                <a:solidFill>
                  <a:srgbClr val="C00000"/>
                </a:solidFill>
                <a:hlinkClick r:id="rId5" action="ppaction://hlinksldjump"/>
              </a:rPr>
              <a:t>КОТ В МЕШКЕ</a:t>
            </a:r>
            <a:r>
              <a:rPr lang="ru-RU" dirty="0" smtClean="0">
                <a:solidFill>
                  <a:srgbClr val="C00000"/>
                </a:solidFill>
                <a:hlinkClick r:id="rId5" action="ppaction://hlinksldjump"/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8786842" y="6357958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171448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Чем отличается птичий базар от птичьего рынка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86842" y="6286520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357950" y="42860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ma\Desktop\разработка урока\птицы леса пермского края\фил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273" y="2500306"/>
            <a:ext cx="2312141" cy="3429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868" y="4214818"/>
            <a:ext cx="18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FF"/>
                </a:solidFill>
              </a:rPr>
              <a:t>Подсказка </a:t>
            </a:r>
            <a:endParaRPr lang="ru-RU" sz="2800" i="1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000636"/>
            <a:ext cx="242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ОТВЕТ: </a:t>
            </a:r>
            <a:r>
              <a:rPr lang="ru-RU" sz="2800" b="1" i="1" dirty="0" smtClean="0">
                <a:solidFill>
                  <a:srgbClr val="FF00FF"/>
                </a:solidFill>
              </a:rPr>
              <a:t>филин </a:t>
            </a:r>
            <a:endParaRPr lang="ru-RU" sz="2800" b="1" i="1" dirty="0">
              <a:solidFill>
                <a:srgbClr val="FF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8037" y="285728"/>
            <a:ext cx="4286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Угадай мелодию птиц</a:t>
            </a:r>
          </a:p>
        </p:txBody>
      </p:sp>
      <p:pic>
        <p:nvPicPr>
          <p:cNvPr id="11" name="фил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472" y="1857364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49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86842" y="6286520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ma\Desktop\день птиц\фото\4637686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64" y="2071678"/>
            <a:ext cx="4190432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5286388"/>
            <a:ext cx="18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FF00FF"/>
                </a:solidFill>
              </a:rPr>
              <a:t>Подсказка </a:t>
            </a:r>
            <a:endParaRPr lang="ru-RU" sz="2800" i="1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072074"/>
            <a:ext cx="3175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ОТВЕТ: </a:t>
            </a:r>
            <a:r>
              <a:rPr lang="ru-RU" sz="2800" b="1" i="1" dirty="0" smtClean="0">
                <a:solidFill>
                  <a:srgbClr val="FF00FF"/>
                </a:solidFill>
              </a:rPr>
              <a:t>сизая чайка</a:t>
            </a:r>
            <a:endParaRPr lang="ru-RU" sz="2800" b="1" i="1" dirty="0">
              <a:solidFill>
                <a:srgbClr val="FF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8037" y="428604"/>
            <a:ext cx="4286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Угадай мелодию птиц</a:t>
            </a:r>
          </a:p>
        </p:txBody>
      </p:sp>
      <p:pic>
        <p:nvPicPr>
          <p:cNvPr id="9" name="сизая ч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1643050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2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328036" cy="2565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15140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30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ama\Desktop\разработка урока\птицы леса пермского края\солов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041191" cy="3376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5286388"/>
            <a:ext cx="18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FF"/>
                </a:solidFill>
              </a:rPr>
              <a:t>Подсказка </a:t>
            </a:r>
            <a:endParaRPr lang="ru-RU" sz="2800" i="1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429132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ОТВЕТ:</a:t>
            </a:r>
            <a:r>
              <a:rPr lang="ru-RU" sz="2800" b="1" i="1" dirty="0" smtClean="0">
                <a:solidFill>
                  <a:srgbClr val="FF00FF"/>
                </a:solidFill>
              </a:rPr>
              <a:t> соловей </a:t>
            </a:r>
            <a:endParaRPr lang="ru-RU" sz="2800" b="1" i="1" dirty="0">
              <a:solidFill>
                <a:srgbClr val="FF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238" y="428604"/>
            <a:ext cx="377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2800" b="1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Угадай мелодию птиц</a:t>
            </a:r>
          </a:p>
        </p:txBody>
      </p:sp>
      <p:pic>
        <p:nvPicPr>
          <p:cNvPr id="9" name="соловьиные тре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1500174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5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86842" y="6357958"/>
            <a:ext cx="256598" cy="2565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15140" y="357166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ama\Desktop\день птиц\фото\5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643050"/>
            <a:ext cx="4990437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5000636"/>
            <a:ext cx="18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FF"/>
                </a:solidFill>
              </a:rPr>
              <a:t>Подсказка </a:t>
            </a:r>
            <a:endParaRPr lang="ru-RU" sz="2800" i="1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929198"/>
            <a:ext cx="2623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ОТВЕТ: </a:t>
            </a:r>
            <a:r>
              <a:rPr lang="ru-RU" sz="2800" b="1" i="1" dirty="0" smtClean="0">
                <a:solidFill>
                  <a:srgbClr val="FF00FF"/>
                </a:solidFill>
              </a:rPr>
              <a:t>глухарь </a:t>
            </a:r>
            <a:endParaRPr lang="ru-RU" sz="2800" b="1" i="1" dirty="0">
              <a:solidFill>
                <a:srgbClr val="FF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8037" y="357166"/>
            <a:ext cx="4286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Угадай мелодию птиц</a:t>
            </a:r>
          </a:p>
        </p:txBody>
      </p:sp>
      <p:pic>
        <p:nvPicPr>
          <p:cNvPr id="9" name="глуха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2000240"/>
            <a:ext cx="278608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5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6581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 апреля, 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Международный день птиц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803" y="5429264"/>
            <a:ext cx="8176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2020 год 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год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серого журавля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23" y="1669239"/>
            <a:ext cx="5377780" cy="384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15404" y="6286520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84434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50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ama\Desktop\день птиц\фото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8746" y="1785926"/>
            <a:ext cx="4151808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5000636"/>
            <a:ext cx="18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FF"/>
                </a:solidFill>
              </a:rPr>
              <a:t>Подсказка </a:t>
            </a:r>
            <a:endParaRPr lang="ru-RU" sz="2800" i="1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500702"/>
            <a:ext cx="262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ОТВЕТ: </a:t>
            </a:r>
            <a:r>
              <a:rPr lang="ru-RU" sz="2800" b="1" i="1" dirty="0" smtClean="0">
                <a:solidFill>
                  <a:srgbClr val="FF00FF"/>
                </a:solidFill>
              </a:rPr>
              <a:t>Коршун </a:t>
            </a:r>
            <a:endParaRPr lang="ru-RU" sz="2800" b="1" i="1" dirty="0">
              <a:solidFill>
                <a:srgbClr val="FF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2351" y="285728"/>
            <a:ext cx="4286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Угадай мелодию птиц</a:t>
            </a:r>
          </a:p>
        </p:txBody>
      </p:sp>
      <p:pic>
        <p:nvPicPr>
          <p:cNvPr id="9" name="коршу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1500174"/>
            <a:ext cx="278608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974" y="357166"/>
            <a:ext cx="5609228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Живые барометры природы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428736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 …… (1) лете предупреждают гнезда птиц, свитые на солнечной стороне.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Если воробьи и ласточки гнездятся с северной стороны – будет …… (2) лето.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Ласточки низко летают ….. (3).</a:t>
            </a:r>
          </a:p>
          <a:p>
            <a:pPr lvl="0"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Воробьи купаются в песке - …..,(4) в лужицах - …… (5).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4214818"/>
            <a:ext cx="37239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ОТВЕТЫ: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1- холодном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2- жаркое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3- быть дождю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4- к холоду;  5- к теплу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461" y="357166"/>
            <a:ext cx="5516254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Живые барометры природы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Прилёт жаворонка сигнализирует о том, что наступит стойкая …… ….. (1). </a:t>
            </a:r>
          </a:p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Если грачи и жаворонки прилетели рано, значит, весна будет ….. (2), а урожай …. (3).</a:t>
            </a:r>
          </a:p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Высокий полет стрижа, ласточки или жаворонка говорит о ……. ……. (4)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4429132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ОТВЕТ: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1- стойкая тёплая погода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2- тёплой;  3- богатым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4- солнечной погод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е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30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3918" y="357166"/>
            <a:ext cx="5516254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Живые барометры природы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8929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Много синиц у дома — к ……(1) весне, а если в марте вороны купаются в лужах, значит, скоро придет …… (2) .</a:t>
            </a:r>
          </a:p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Однако, если прилетевшие из теплых краев птицы очень упитанные, значит, весна будет ……. и …… (3).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Если летом хорошо слышится пение кукушки — стоит ждать ……… (4)погоду, которая продержится довольно долго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4214818"/>
            <a:ext cx="52829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ОТВЕТ: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1- холодной;   2- тепло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3- холодной и продолжительной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4- хорошую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52" y="357166"/>
            <a:ext cx="5516254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Живые барометры природы 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Кружащиеся в воздухе вороны и галки предчувствуют … (1).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Если в утренние часы на верхушке дерева сидит ворона и громко каркает, значит, будет ….. (2).</a:t>
            </a:r>
          </a:p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Встретить в марте дятла — к ……. (3) весне.</a:t>
            </a:r>
          </a:p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Если прилетели дрозды, значит стоит бояться …. (4).</a:t>
            </a:r>
          </a:p>
          <a:p>
            <a:pPr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Чириканье воробьев сообщает об ……. ……. (5).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4180344"/>
            <a:ext cx="34198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ОТВЕТ: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Снег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Вьюга 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Поздней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Морозов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Улучшении погоды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50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74" y="357166"/>
            <a:ext cx="5516254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Живые барометры природы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214422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Зимние поверья</a:t>
            </a:r>
            <a:r>
              <a:rPr lang="ru-RU" sz="2800" b="1" dirty="0" smtClean="0"/>
              <a:t>.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Вороны купаются - …… (1), каркают -  ……(2) .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Летают большими стаями - ……(3) .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Если вороны сидят на земле значит впереди ……. (4) . А если вороны облюбовали место на нижних ветках деревьев, ожидается ……. (5) .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143380"/>
            <a:ext cx="74401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ОТВЕТ: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1- плохую погоду намывают;   2- мороз зовут.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3- ожидается снегопад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4- оттепель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5- ветер 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84434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85728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39EB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Птицы нашего края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Птица, не садящаяся на землю, т.к. имеет очень короткие ноги, ходить по земле и взлетать с нее не могут.  Спит на лету. </a:t>
            </a:r>
            <a:r>
              <a:rPr lang="ru-RU" sz="2800" b="1" dirty="0" smtClean="0">
                <a:solidFill>
                  <a:srgbClr val="C00000"/>
                </a:solidFill>
              </a:rPr>
              <a:t>Что это за птица?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а) ласточка                                 б) стриж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в) жаворонок                            г) трясогузка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5929330"/>
            <a:ext cx="18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Подсказка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714752"/>
            <a:ext cx="33266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9256" y="4786322"/>
            <a:ext cx="315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Ответ: </a:t>
            </a:r>
            <a:r>
              <a:rPr lang="ru-RU" sz="2800" b="1" i="1" dirty="0" smtClean="0">
                <a:solidFill>
                  <a:srgbClr val="002060"/>
                </a:solidFill>
              </a:rPr>
              <a:t>б) стриж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39EB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Птицы нашего края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14422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Свои яйца подбрасывают обычно в гнезда с незаконченными еще кладками.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За сезон откладывают от 10 до 25 яиц.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 Вылупившиеся птенцы часто похожи на птенцов хозяев гнезда; даже голос, как правило, схож с голосом птенцов хозяев.  </a:t>
            </a:r>
            <a:r>
              <a:rPr lang="ru-RU" sz="2800" b="1" dirty="0" smtClean="0">
                <a:solidFill>
                  <a:srgbClr val="C00000"/>
                </a:solidFill>
              </a:rPr>
              <a:t>Что это за птица?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  а) скворец       б) дятел         в) кукушка         г) сойка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5929330"/>
            <a:ext cx="189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Подсказка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Mama\Desktop\разработка урока\птицы леса пермского края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2683078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32" y="5143512"/>
            <a:ext cx="333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</a:t>
            </a:r>
            <a:r>
              <a:rPr lang="ru-RU" sz="2800" b="1" i="1" dirty="0" smtClean="0">
                <a:solidFill>
                  <a:srgbClr val="002060"/>
                </a:solidFill>
              </a:rPr>
              <a:t>: в) кукушка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500042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30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85728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39EB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Птицы нашего края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878687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Белокрылые птицы предпочитают разреженные леса. Гнездятся  на хвойных деревьях с конца зимы до лета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В качестве гнездового материала кроме веточек, в значительной степени используется древесный лишайник бородач - </a:t>
            </a:r>
            <a:r>
              <a:rPr lang="ru-RU" sz="2800" b="1" dirty="0" err="1" smtClean="0">
                <a:solidFill>
                  <a:srgbClr val="002060"/>
                </a:solidFill>
              </a:rPr>
              <a:t>уснея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Птенцов кормит семенами хвойных деревьев.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Как называется эта птица?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а) клёст     б) свиристель      в) воробей      г) дрозд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5572140"/>
            <a:ext cx="18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Подсказка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C:\Users\Mama\Desktop\разработка урока\птицы леса пермского края\клёст соснов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2309809" cy="2348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8" y="4786322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Ответ: </a:t>
            </a:r>
            <a:r>
              <a:rPr lang="ru-RU" sz="2800" b="1" i="1" dirty="0" smtClean="0">
                <a:solidFill>
                  <a:srgbClr val="002060"/>
                </a:solidFill>
              </a:rPr>
              <a:t>а) клёст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т в меш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5715016"/>
            <a:ext cx="304800" cy="30480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357166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57166"/>
            <a:ext cx="30198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5" action="ppaction://hlinksldjump"/>
              </a:rPr>
              <a:t>«КОТ В МЕШКЕ</a:t>
            </a:r>
            <a:r>
              <a:rPr lang="ru-RU" sz="3200" dirty="0" smtClean="0">
                <a:solidFill>
                  <a:srgbClr val="C00000"/>
                </a:solidFill>
                <a:hlinkClick r:id="rId5" action="ppaction://hlinksldjump"/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Picture 4" descr="10106162_1196417962_64993_1024_7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9144000" cy="53296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714488"/>
            <a:ext cx="695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Назовите признаки хищных птиц.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796366" y="62960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1428736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Серый журавль – птица Красной книги!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  <a:latin typeface="Helvetica Neue"/>
              </a:rPr>
              <a:t>Серый журавль </a:t>
            </a:r>
            <a:r>
              <a:rPr lang="ru-RU" sz="2400" dirty="0">
                <a:solidFill>
                  <a:srgbClr val="002060"/>
                </a:solidFill>
                <a:latin typeface="Helvetica Neue"/>
              </a:rPr>
              <a:t>обитает и гнездится преимущественно в умеренных широтах Евразии, а зимовать в основном отправляется на север и восток Африки, в южные регионы Испании, на север Индии и в восточную часть Китая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25457"/>
            <a:ext cx="3333750" cy="443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42860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50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85728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39EB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Птицы нашего края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Какие из представленных птиц занесены в Красную книгу Пермского края?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а) лебедь-кликун                          г) </a:t>
            </a:r>
            <a:r>
              <a:rPr lang="ru-RU" sz="2800" b="1" dirty="0" err="1" smtClean="0">
                <a:solidFill>
                  <a:srgbClr val="002060"/>
                </a:solidFill>
              </a:rPr>
              <a:t>орлан-белохвост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б) чибис                            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</a:rPr>
              <a:t>) тетерев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в) сапсан                                          е) горихвостка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permredbook.narod.ru/pic/white-swan-1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1881186" cy="18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rmredbook.narod.ru/pic/sapsa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929066"/>
            <a:ext cx="1819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рлан - белохвост (Haliaeetus albicilla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857496"/>
            <a:ext cx="1500198" cy="17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5357826"/>
            <a:ext cx="1396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лебедь-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кликун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4714884"/>
            <a:ext cx="2938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орлан-белохвост</a:t>
            </a:r>
            <a:endParaRPr lang="ru-RU" sz="28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5929330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сапсан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1169228"/>
          </a:xfrm>
        </p:spPr>
        <p:txBody>
          <a:bodyPr/>
          <a:lstStyle/>
          <a:p>
            <a:r>
              <a:rPr lang="ru-RU" dirty="0" smtClean="0"/>
              <a:t>ФИНАЛ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1571612"/>
            <a:ext cx="44028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Памятники </a:t>
            </a:r>
            <a:r>
              <a:rPr lang="ru-RU" sz="3600" b="1" i="1" dirty="0" smtClean="0">
                <a:solidFill>
                  <a:srgbClr val="C00000"/>
                </a:solidFill>
                <a:hlinkClick r:id="rId3" action="ppaction://hlinksldjump"/>
              </a:rPr>
              <a:t>птицам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2500306"/>
            <a:ext cx="3542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hlinkClick r:id="rId4" action="ppaction://hlinksldjump"/>
              </a:rPr>
              <a:t>Почтовый</a:t>
            </a:r>
            <a:r>
              <a:rPr lang="ru-RU" sz="3600" b="1" i="1" dirty="0" smtClean="0">
                <a:solidFill>
                  <a:srgbClr val="C00000"/>
                </a:solidFill>
              </a:rPr>
              <a:t> ящик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500438"/>
            <a:ext cx="505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hlinkClick r:id="rId5" action="ppaction://hlinksldjump"/>
              </a:rPr>
              <a:t>Пословицы</a:t>
            </a:r>
            <a:r>
              <a:rPr lang="ru-RU" sz="3600" b="1" i="1" dirty="0" smtClean="0">
                <a:solidFill>
                  <a:srgbClr val="C00000"/>
                </a:solidFill>
              </a:rPr>
              <a:t> и поговорки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4643446"/>
            <a:ext cx="494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hlinkClick r:id="rId6" action="ppaction://hlinksldjump"/>
              </a:rPr>
              <a:t>Любопытное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о птицах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643578"/>
            <a:ext cx="5064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hlinkClick r:id="rId7" action="ppaction://hlinksldjump"/>
              </a:rPr>
              <a:t>Фразеологическая</a:t>
            </a:r>
            <a:r>
              <a:rPr lang="ru-RU" sz="3600" b="1" i="1" dirty="0" smtClean="0">
                <a:solidFill>
                  <a:srgbClr val="C00000"/>
                </a:solidFill>
              </a:rPr>
              <a:t> стая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8451344" y="642918"/>
            <a:ext cx="692656" cy="41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20" y="1428736"/>
            <a:ext cx="8501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 1850 г. в Америку впервые ввезли птицу, которая вскоре там освоилась. Случилось так, что в пригороде Бостона сильно размножились насекомые. Гусеницы наносили серьезный вред посевам. На помощь пришла птица – она уничтожила насекомых-вредителей. В знак благодарности жители поставили ей памятник в центральном парке г.Бостона. Кому?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000372"/>
            <a:ext cx="850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57166"/>
            <a:ext cx="4402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Памятники птицам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5643578"/>
            <a:ext cx="265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ОТВЕТ: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воробей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Почтовый ящик</a:t>
            </a:r>
            <a:endParaRPr lang="ru-RU" sz="3600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  </a:t>
            </a:r>
            <a:r>
              <a:rPr lang="ru-RU" sz="2800" b="1" dirty="0" smtClean="0">
                <a:solidFill>
                  <a:srgbClr val="002060"/>
                </a:solidFill>
              </a:rPr>
              <a:t>«Меня называют смотритель леса». Я просыпаюсь очень рано и начинаю свистеть, как будто будить всех ото сна. Живу я на дереве, в дупле. Всю жизнь я на ногах, бегаю туда-сюда, вверх-вниз по дереву, мне и крылья-то нужны только для того, чтобы перелетать с одного дерева на другое. Люблю орехи, липовые орешки, крылатки клена. Осенью прячу корм под кору, чтобы зимой не голодать. А окраска у меня не очень заметная. Кто же я?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44" y="5857892"/>
            <a:ext cx="2983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ОТВЕТ: </a:t>
            </a:r>
            <a:r>
              <a:rPr lang="ru-RU" sz="2800" b="1" i="1" dirty="0" smtClean="0">
                <a:solidFill>
                  <a:srgbClr val="002060"/>
                </a:solidFill>
              </a:rPr>
              <a:t>поползень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Пословицы и поговорки</a:t>
            </a:r>
            <a:endParaRPr lang="ru-RU" sz="36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357430"/>
            <a:ext cx="5308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Плоха та птица, ….. …… …… .. ….. 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000372"/>
            <a:ext cx="5997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ОТВЕТ: </a:t>
            </a:r>
            <a:r>
              <a:rPr lang="ru-RU" sz="2800" b="1" i="1" dirty="0" smtClean="0">
                <a:solidFill>
                  <a:srgbClr val="002060"/>
                </a:solidFill>
              </a:rPr>
              <a:t>которой гнездо свое не мило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Любопытное о птицах</a:t>
            </a:r>
            <a:endParaRPr lang="ru-RU" sz="36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Эти птицы изображены на гербе Новой Зеландии, они охраняются государством, а зеленоватыми фруктами с таким же названием мы охотно лакомимся.  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5429264"/>
            <a:ext cx="2079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ОТВЕТ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i="1" dirty="0" smtClean="0">
                <a:solidFill>
                  <a:srgbClr val="002060"/>
                </a:solidFill>
              </a:rPr>
              <a:t>киви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Фразеологическая стая</a:t>
            </a:r>
            <a:endParaRPr lang="ru-RU" sz="3600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Последнее, наиболее яркое, значительное произведение писателя, композитора, художника, любого талантливого человека.  Говорят, что это его песня (какая?)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5500702"/>
            <a:ext cx="302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ОТВЕТ: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лебединая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500042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643966" y="6143644"/>
            <a:ext cx="25659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86050" y="357166"/>
            <a:ext cx="3790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Интернет-ресурсы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357298"/>
            <a:ext cx="878684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2"/>
              </a:rPr>
              <a:t>http://pozdravok.ru/pozdravleniya/prazdniki/den-ptits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/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3"/>
              </a:rPr>
              <a:t>http://birdsrussia.ru/news/dlya-lyubiteley-nablyudeniy-za-ptitsami/ptitsey-2017-goda-v-rossii-stala-burogolovaya-gaichka/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4"/>
              </a:rPr>
              <a:t>http://xn--80ait6d.xn--p1ai/kakie-ptitsy-priletayut-k-nam-pervymi-vesnoj-vestniki-vesny 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5"/>
              </a:rPr>
              <a:t>http://boshsoz.com/nauka/32594-samy-e-udivitel-ny-e-pticzy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http://farawayworld.net/narodnye-primety-predskazyvayushhie-pogodu-po-vremenam-goda-i-v-prazdniki/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7"/>
              </a:rPr>
              <a:t>http://www.7gy.ru/shkola/okruzhajuschii-mir/888-narodnye-primety-o-pogode.html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8"/>
              </a:rPr>
              <a:t>http://www.uraltourism.ru/index.php/information/hunting-in-the-urals/red-book-hunter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9"/>
              </a:rPr>
              <a:t>https://yandex.ru/search/?text=%D0%B3%D0%BE%D0%BB%D0%BE%D1%81%D0%B0%20%D0%BF%D1%82%D0%B8%D1%86%20%D1%81%D0%BA%D0%B0%D1%87%D0%B0%D1%82%D1%8C%20%D0%B1%D0%B5%D1%81%D0%BF%D0%BB%D0%B0%D1%82%D0%BD%D0%BE%20mp3&amp;lr=20243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10"/>
              </a:rPr>
              <a:t>https://yandex.ru/search/?text=%D0%BF%D1%82%D0%B8%D1%86%D1%8B%20%D0%BA%D0%B0%D1%80%D1%82%D0%B8%D0%BD%D0%BA%D0%B8&amp;lr=20243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воя игра застав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Mama\Desktop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6"/>
          <p:cNvGraphicFramePr>
            <a:graphicFrameLocks/>
          </p:cNvGraphicFramePr>
          <p:nvPr/>
        </p:nvGraphicFramePr>
        <p:xfrm>
          <a:off x="0" y="857230"/>
          <a:ext cx="9001156" cy="6000770"/>
        </p:xfrm>
        <a:graphic>
          <a:graphicData uri="http://schemas.openxmlformats.org/drawingml/2006/table">
            <a:tbl>
              <a:tblPr/>
              <a:tblGrid>
                <a:gridCol w="3428992"/>
                <a:gridCol w="1189756"/>
                <a:gridCol w="1096260"/>
                <a:gridCol w="1253629"/>
                <a:gridCol w="1053399"/>
                <a:gridCol w="979120"/>
              </a:tblGrid>
              <a:tr h="139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Самые удивительные птицы мира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Вестники весны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Угадай мелодию птиц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Живые барометры природы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7" action="ppaction://hlinksldjump"/>
                        </a:rPr>
                        <a:t>10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8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19" action="ppaction://hlinksldjump"/>
                        </a:rPr>
                        <a:t>30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0" action="ppaction://hlinksldjump"/>
                        </a:rPr>
                        <a:t>40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1" action="ppaction://hlinksldjump"/>
                        </a:rPr>
                        <a:t>50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Птицы нашего края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2" action="ppaction://hlinksldjump"/>
                        </a:rPr>
                        <a:t>10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3" action="ppaction://hlinksldjump"/>
                        </a:rPr>
                        <a:t>20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4" action="ppaction://hlinksldjump"/>
                        </a:rPr>
                        <a:t>30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5" action="ppaction://hlinksldjump"/>
                        </a:rPr>
                        <a:t>40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6" action="ppaction://hlinksldjump"/>
                        </a:rPr>
                        <a:t>50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право 2">
            <a:hlinkClick r:id="rId27" action="ppaction://hlinksldjump"/>
          </p:cNvPr>
          <p:cNvSpPr/>
          <p:nvPr/>
        </p:nvSpPr>
        <p:spPr>
          <a:xfrm>
            <a:off x="8001024" y="3571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85860"/>
            <a:ext cx="86439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Самая громкая птица</a:t>
            </a:r>
            <a:r>
              <a:rPr lang="ru-RU" sz="2800" b="1" dirty="0" smtClean="0">
                <a:solidFill>
                  <a:srgbClr val="002060"/>
                </a:solidFill>
              </a:rPr>
              <a:t>, которая была одомашнена человеком. Отличительной особенностью самца является сильное развитие верхних кроющих перьев, который часто принимают за хвост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Mama\Desktop\1355865295_11169-620x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451913" cy="2972729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4526" y="6357958"/>
            <a:ext cx="399474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43702" y="35716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786454"/>
            <a:ext cx="1774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Подсказка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357694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: павлин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4370" y="0"/>
            <a:ext cx="4294574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Самые удивительные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птицы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143644"/>
            <a:ext cx="328036" cy="470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Самая умная птица в мире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. Ученые утверждают, что пернатые этого вида намного сообразительнее четырехлетних детей.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Интеллект этих птиц можно сопоставить с человеческим. В тестах на сообразительность они нередко обгоняют не только всех своих пернатых собратьев, но и многих животных. Это единственные птицы, которые прошли зеркальный тест.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8" descr="http://ns1.izans.ru/images/wallpapers/originals/_9/0810141818_1719889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9186">
            <a:off x="335908" y="4649092"/>
            <a:ext cx="2831388" cy="18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5786454"/>
            <a:ext cx="18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Подсказка 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4929198"/>
            <a:ext cx="255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: ворона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35716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71414"/>
            <a:ext cx="564360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Самые удивительные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птицы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286520"/>
            <a:ext cx="328036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43702" y="35716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30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Эту птицу легко узнать благодаря своеобразной «каске» на клюве. Коренные племена центральной Индии верили, что череп этой птицы приносит богатство.  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Mama\Desktop\24_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4264585" cy="30718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8" y="3929066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ОТВЕТ</a:t>
            </a:r>
            <a:r>
              <a:rPr lang="ru-RU" sz="2800" b="1" i="1" dirty="0" smtClean="0">
                <a:solidFill>
                  <a:srgbClr val="002060"/>
                </a:solidFill>
              </a:rPr>
              <a:t>: птица - носорог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5929330"/>
            <a:ext cx="1774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Подсказка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5479" y="0"/>
            <a:ext cx="4201599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Самые удивительные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птицы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15404" y="6357958"/>
            <a:ext cx="357158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Самая агрессивная птица.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Размеры их от 1,5 до 1,8 метра в высоту, а вес достигает 60 кг. Голова как и верхняя часть шеи, имеет весьма яркий окрас. На самой голове располагается приплюснутый роговой отросток.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Ее очень легко разозлить. Почуяв угрозу, незамедлительно нападает.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ru.static.z-dn.net/files/d12/e1d1d151f78ec2e0198c6e62889aba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7726">
            <a:off x="822274" y="4243619"/>
            <a:ext cx="1582704" cy="211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4357694"/>
            <a:ext cx="2662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казуар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5857892"/>
            <a:ext cx="1774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Подсказка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42860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40 баллов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0"/>
            <a:ext cx="571504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Самые удивительные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</a:pPr>
            <a:r>
              <a:rPr lang="ru-RU" sz="32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птицы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rPtit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MirPtits</Template>
  <TotalTime>1011</TotalTime>
  <Words>1435</Words>
  <Application>Microsoft Office PowerPoint</Application>
  <PresentationFormat>Экран (4:3)</PresentationFormat>
  <Paragraphs>247</Paragraphs>
  <Slides>38</Slides>
  <Notes>2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Book Antiqua</vt:lpstr>
      <vt:lpstr>Calibri</vt:lpstr>
      <vt:lpstr>Helvetica</vt:lpstr>
      <vt:lpstr>Helvetica Neue</vt:lpstr>
      <vt:lpstr>Times New Roman</vt:lpstr>
      <vt:lpstr>Wingdings</vt:lpstr>
      <vt:lpstr>MirPtits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ФИНАЛ</vt:lpstr>
      <vt:lpstr>Презентация PowerPoint</vt:lpstr>
      <vt:lpstr>Почтовый ящик</vt:lpstr>
      <vt:lpstr>Пословицы и поговорки</vt:lpstr>
      <vt:lpstr>Любопытное о птицах</vt:lpstr>
      <vt:lpstr>Фразеологическая стая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Мир птиц</dc:subject>
  <dc:creator>Mama</dc:creator>
  <dc:description>http://propowerpoint.ru - Бесплатные шаблоны для презентаций. Полезные советы и уроки  PowerPoint .</dc:description>
  <cp:lastModifiedBy>Admik</cp:lastModifiedBy>
  <cp:revision>79</cp:revision>
  <dcterms:created xsi:type="dcterms:W3CDTF">2017-03-29T15:58:23Z</dcterms:created>
  <dcterms:modified xsi:type="dcterms:W3CDTF">2020-04-01T16:45:58Z</dcterms:modified>
</cp:coreProperties>
</file>